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trictFirstAndLastChars="0" saveSubsetFonts="1">
  <p:sldMasterIdLst>
    <p:sldMasterId id="2147483696" r:id="rId1"/>
  </p:sldMasterIdLst>
  <p:notesMasterIdLst>
    <p:notesMasterId r:id="rId17"/>
  </p:notesMasterIdLst>
  <p:sldIdLst>
    <p:sldId id="256" r:id="rId2"/>
    <p:sldId id="260" r:id="rId3"/>
    <p:sldId id="261" r:id="rId4"/>
    <p:sldId id="258" r:id="rId5"/>
    <p:sldId id="259" r:id="rId6"/>
    <p:sldId id="265" r:id="rId7"/>
    <p:sldId id="263" r:id="rId8"/>
    <p:sldId id="262" r:id="rId9"/>
    <p:sldId id="270" r:id="rId10"/>
    <p:sldId id="264" r:id="rId11"/>
    <p:sldId id="271" r:id="rId12"/>
    <p:sldId id="272" r:id="rId13"/>
    <p:sldId id="267" r:id="rId14"/>
    <p:sldId id="268" r:id="rId15"/>
    <p:sldId id="269" r:id="rId16"/>
  </p:sldIdLst>
  <p:sldSz cx="9144000" cy="6858000" type="screen4x3"/>
  <p:notesSz cx="6858000" cy="9144000"/>
  <p:defaultTextStyle>
    <a:defPPr>
      <a:defRPr lang="it-IT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Verdana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Verdana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Verdana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Verdana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Verdana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Verdana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Verdana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Verdana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Verdana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456AB"/>
    <a:srgbClr val="4771BB"/>
    <a:srgbClr val="4771A7"/>
    <a:srgbClr val="5779E0"/>
    <a:srgbClr val="7698FF"/>
    <a:srgbClr val="80ACFF"/>
    <a:srgbClr val="96A5E8"/>
    <a:srgbClr val="49B0F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vertBarState="maximized">
    <p:restoredLeft sz="20778" autoAdjust="0"/>
    <p:restoredTop sz="94660"/>
  </p:normalViewPr>
  <p:slideViewPr>
    <p:cSldViewPr>
      <p:cViewPr varScale="1">
        <p:scale>
          <a:sx n="69" d="100"/>
          <a:sy n="69" d="100"/>
        </p:scale>
        <p:origin x="-15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it-IT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it-IT"/>
          </a:p>
        </p:txBody>
      </p:sp>
      <p:sp>
        <p:nvSpPr>
          <p:cNvPr id="122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229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smtClean="0"/>
              <a:t>Click to edit Master text styles</a:t>
            </a:r>
          </a:p>
          <a:p>
            <a:pPr lvl="1"/>
            <a:r>
              <a:rPr lang="it-IT" smtClean="0"/>
              <a:t>Second level</a:t>
            </a:r>
          </a:p>
          <a:p>
            <a:pPr lvl="2"/>
            <a:r>
              <a:rPr lang="it-IT" smtClean="0"/>
              <a:t>Third level</a:t>
            </a:r>
          </a:p>
          <a:p>
            <a:pPr lvl="3"/>
            <a:r>
              <a:rPr lang="it-IT" smtClean="0"/>
              <a:t>Fourth level</a:t>
            </a:r>
          </a:p>
          <a:p>
            <a:pPr lvl="4"/>
            <a:r>
              <a:rPr lang="it-IT" smtClean="0"/>
              <a:t>Fifth level</a:t>
            </a:r>
          </a:p>
        </p:txBody>
      </p:sp>
      <p:sp>
        <p:nvSpPr>
          <p:cNvPr id="1229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it-IT"/>
          </a:p>
        </p:txBody>
      </p:sp>
      <p:sp>
        <p:nvSpPr>
          <p:cNvPr id="1229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08D07E7C-63CE-4331-B851-0F5521CC39F8}" type="slidenum">
              <a:rPr lang="it-IT"/>
              <a:pPr/>
              <a:t>‹#›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Verdana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Verdana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Verdana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Verdana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Verdana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1AD0E535-FB3B-402D-98C7-27183C0CE3E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FEC3B9-FF34-456D-A899-050FD3416221}" type="slidenum">
              <a:rPr lang="it-IT" smtClean="0"/>
              <a:pPr/>
              <a:t>‹#›</a:t>
            </a:fld>
            <a:endParaRPr lang="it-IT" sz="120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5564F8-8251-4005-B924-48C5152F2D9E}" type="slidenum">
              <a:rPr lang="it-IT" smtClean="0"/>
              <a:pPr/>
              <a:t>‹#›</a:t>
            </a:fld>
            <a:endParaRPr lang="it-IT" sz="120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0D19D1-0B00-47AC-BDFD-84CF5E9E8828}" type="slidenum">
              <a:rPr lang="it-IT" smtClean="0"/>
              <a:pPr/>
              <a:t>‹#›</a:t>
            </a:fld>
            <a:endParaRPr lang="it-IT" sz="120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69B929DD-793B-4EE6-B4EE-2FCD8B166732}" type="slidenum">
              <a:rPr lang="it-IT" smtClean="0"/>
              <a:pPr/>
              <a:t>‹#›</a:t>
            </a:fld>
            <a:endParaRPr lang="it-IT" sz="120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792C9-E229-478B-BBD7-173168A44FA0}" type="slidenum">
              <a:rPr lang="it-IT" smtClean="0"/>
              <a:pPr/>
              <a:t>‹#›</a:t>
            </a:fld>
            <a:endParaRPr lang="it-IT" sz="120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910FF8-9B17-4F00-8088-6514257EF4E7}" type="slidenum">
              <a:rPr lang="it-IT" smtClean="0"/>
              <a:pPr/>
              <a:t>‹#›</a:t>
            </a:fld>
            <a:endParaRPr lang="it-IT" sz="1200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D5384-3D44-4103-97EB-BCD622D8E98F}" type="slidenum">
              <a:rPr lang="it-IT" smtClean="0"/>
              <a:pPr/>
              <a:t>‹#›</a:t>
            </a:fld>
            <a:endParaRPr lang="it-IT" sz="120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C6367A-6901-47B0-9B8E-BEC28B91ABB6}" type="slidenum">
              <a:rPr lang="it-IT" smtClean="0"/>
              <a:pPr/>
              <a:t>‹#›</a:t>
            </a:fld>
            <a:endParaRPr lang="it-IT" sz="120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6DD20C-1E94-4D28-8C85-AE2EB724A680}" type="slidenum">
              <a:rPr lang="it-IT" smtClean="0"/>
              <a:pPr/>
              <a:t>‹#›</a:t>
            </a:fld>
            <a:endParaRPr lang="it-IT" sz="120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7744E4C8-52AB-42F5-BDC5-5A0B84974A85}" type="slidenum">
              <a:rPr lang="it-IT" smtClean="0"/>
              <a:pPr/>
              <a:t>‹#›</a:t>
            </a:fld>
            <a:endParaRPr lang="it-IT" sz="1200"/>
          </a:p>
        </p:txBody>
      </p:sp>
      <p:sp>
        <p:nvSpPr>
          <p:cNvPr id="11" name="Rectangle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EEAE2233-99DD-44A1-B3C4-99FA0A45743A}" type="slidenum">
              <a:rPr lang="it-IT" smtClean="0"/>
              <a:pPr/>
              <a:t>‹#›</a:t>
            </a:fld>
            <a:endParaRPr lang="it-IT" sz="120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www.google.co.in/imgres?imgurl=http://www.kaushik.net/avinash/wp-content/uploads/2010/04/missed_target.jpg&amp;imgrefurl=http://www.kaushik.net/avinash/web-analytics-101-definitions-goals-metrics-kpis-dimensions-targets/&amp;usg=__11wYVqwCNY07mDOVyPuM93PvyRQ=&amp;h=302&amp;w=443&amp;sz=22&amp;hl=en&amp;start=4&amp;zoom=1&amp;um=1&amp;itbs=1&amp;tbnid=tKj6WcB4d0_4xM:&amp;tbnh=87&amp;tbnw=127&amp;prev=/search?q=missed+targets&amp;um=1&amp;hl=en&amp;biw=1257&amp;bih=617&amp;tbm=isch&amp;ei=arE8TvzVMsbZgQe9oKWZCA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://www.google.co.in/imgres?imgurl=http://www.dreamstime.com/f5-refresh-button-extreme-closeup-thumb7327737.jpg&amp;imgrefurl=http://www.dreamstime.com/royalty-free-stock-photography-f5-refresh-button-extreme-closeup-image7327737&amp;usg=__0Wc4ehFBwbc6bwC1IqWwVtpHuB4=&amp;h=266&amp;w=400&amp;sz=21&amp;hl=en&amp;start=13&amp;zoom=1&amp;um=1&amp;itbs=1&amp;tbnid=0QP1ES0kWZlRrM:&amp;tbnh=82&amp;tbnw=124&amp;prev=/search?q=f5+key&amp;um=1&amp;hl=en&amp;biw=1257&amp;bih=617&amp;tbm=isch&amp;ei=_K88TsTrF4LKgQeukJyNCA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524000" y="4114800"/>
            <a:ext cx="6400800" cy="1600200"/>
          </a:xfrm>
        </p:spPr>
        <p:txBody>
          <a:bodyPr>
            <a:normAutofit/>
          </a:bodyPr>
          <a:lstStyle/>
          <a:p>
            <a:r>
              <a:rPr lang="en-US" sz="1800" dirty="0" smtClean="0"/>
              <a:t>Ajay Sharma</a:t>
            </a:r>
          </a:p>
          <a:p>
            <a:r>
              <a:rPr lang="en-US" sz="1800" dirty="0" smtClean="0"/>
              <a:t>Country Manager &amp; Head HR</a:t>
            </a:r>
          </a:p>
          <a:p>
            <a:r>
              <a:rPr lang="en-US" sz="1800" dirty="0" smtClean="0"/>
              <a:t>ST Ericsson India</a:t>
            </a:r>
            <a:endParaRPr lang="en-US" sz="1800" dirty="0"/>
          </a:p>
        </p:txBody>
      </p:sp>
      <p:sp>
        <p:nvSpPr>
          <p:cNvPr id="14338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Coaching for Training Effectiveness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792162"/>
          </a:xfrm>
        </p:spPr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Coaching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0D19D1-0B00-47AC-BDFD-84CF5E9E8828}" type="slidenum">
              <a:rPr lang="it-IT" smtClean="0"/>
              <a:pPr/>
              <a:t>9</a:t>
            </a:fld>
            <a:endParaRPr lang="it-IT" sz="120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838200" y="1295400"/>
            <a:ext cx="7772400" cy="4800600"/>
          </a:xfrm>
        </p:spPr>
        <p:txBody>
          <a:bodyPr>
            <a:normAutofit fontScale="92500" lnSpcReduction="20000"/>
          </a:bodyPr>
          <a:lstStyle/>
          <a:p>
            <a:pPr algn="just">
              <a:buNone/>
            </a:pPr>
            <a:r>
              <a:rPr lang="en-US" b="1" i="1" dirty="0" smtClean="0"/>
              <a:t>Professional coaching is an </a:t>
            </a:r>
            <a:r>
              <a:rPr lang="en-US" b="1" i="1" dirty="0" smtClean="0">
                <a:solidFill>
                  <a:srgbClr val="FF0000"/>
                </a:solidFill>
              </a:rPr>
              <a:t>ongoing relationship</a:t>
            </a:r>
            <a:r>
              <a:rPr lang="en-US" b="1" i="1" dirty="0" smtClean="0"/>
              <a:t>,</a:t>
            </a:r>
          </a:p>
          <a:p>
            <a:pPr algn="just">
              <a:buNone/>
            </a:pPr>
            <a:r>
              <a:rPr lang="en-US" b="1" i="1" dirty="0" smtClean="0"/>
              <a:t>which focuses on the client </a:t>
            </a:r>
            <a:r>
              <a:rPr lang="en-US" b="1" i="1" dirty="0" smtClean="0">
                <a:solidFill>
                  <a:srgbClr val="FF0000"/>
                </a:solidFill>
              </a:rPr>
              <a:t>taking action </a:t>
            </a:r>
            <a:r>
              <a:rPr lang="en-US" b="1" i="1" dirty="0" smtClean="0"/>
              <a:t>toward the</a:t>
            </a:r>
          </a:p>
          <a:p>
            <a:pPr algn="just">
              <a:buNone/>
            </a:pPr>
            <a:r>
              <a:rPr lang="en-US" b="1" i="1" dirty="0" smtClean="0"/>
              <a:t>realization of their vision, goal, or desires. </a:t>
            </a:r>
          </a:p>
          <a:p>
            <a:pPr>
              <a:buNone/>
            </a:pPr>
            <a:endParaRPr lang="en-US" b="1" i="1" dirty="0" smtClean="0"/>
          </a:p>
          <a:p>
            <a:pPr algn="just">
              <a:buNone/>
            </a:pPr>
            <a:r>
              <a:rPr lang="en-US" b="1" i="1" dirty="0" smtClean="0"/>
              <a:t>Coaching uses a </a:t>
            </a:r>
            <a:r>
              <a:rPr lang="en-US" b="1" i="1" dirty="0" smtClean="0">
                <a:solidFill>
                  <a:srgbClr val="FF0000"/>
                </a:solidFill>
              </a:rPr>
              <a:t>process of inquiry </a:t>
            </a:r>
            <a:r>
              <a:rPr lang="en-US" b="1" i="1" dirty="0" smtClean="0"/>
              <a:t>and personal discovery to build the client’s level of </a:t>
            </a:r>
            <a:r>
              <a:rPr lang="en-US" b="1" i="1" dirty="0" smtClean="0">
                <a:solidFill>
                  <a:srgbClr val="FF0000"/>
                </a:solidFill>
              </a:rPr>
              <a:t>awareness and </a:t>
            </a:r>
            <a:r>
              <a:rPr lang="en-US" b="1" dirty="0" smtClean="0">
                <a:solidFill>
                  <a:srgbClr val="FF0000"/>
                </a:solidFill>
              </a:rPr>
              <a:t>responsibility,</a:t>
            </a:r>
            <a:r>
              <a:rPr lang="en-US" b="1" dirty="0" smtClean="0"/>
              <a:t> </a:t>
            </a:r>
            <a:r>
              <a:rPr lang="en-US" b="1" i="1" dirty="0" smtClean="0"/>
              <a:t>and provides </a:t>
            </a:r>
            <a:r>
              <a:rPr lang="en-US" b="1" i="1" dirty="0" smtClean="0">
                <a:solidFill>
                  <a:srgbClr val="FF0000"/>
                </a:solidFill>
              </a:rPr>
              <a:t>structure, support </a:t>
            </a:r>
            <a:r>
              <a:rPr lang="en-US" b="1" i="1" dirty="0" smtClean="0"/>
              <a:t>and </a:t>
            </a:r>
            <a:r>
              <a:rPr lang="en-US" b="1" dirty="0" smtClean="0">
                <a:solidFill>
                  <a:srgbClr val="FF0000"/>
                </a:solidFill>
              </a:rPr>
              <a:t>feedback.</a:t>
            </a:r>
            <a:r>
              <a:rPr lang="en-US" b="1" dirty="0" smtClean="0"/>
              <a:t> </a:t>
            </a:r>
          </a:p>
          <a:p>
            <a:pPr>
              <a:buNone/>
            </a:pPr>
            <a:endParaRPr lang="en-US" b="1" i="1" dirty="0" smtClean="0"/>
          </a:p>
          <a:p>
            <a:pPr algn="just">
              <a:buNone/>
            </a:pPr>
            <a:r>
              <a:rPr lang="en-US" b="1" i="1" dirty="0" smtClean="0"/>
              <a:t>The coaching process helps clients both</a:t>
            </a:r>
          </a:p>
          <a:p>
            <a:pPr algn="just">
              <a:buNone/>
            </a:pPr>
            <a:r>
              <a:rPr lang="en-US" b="1" i="1" dirty="0" smtClean="0"/>
              <a:t>define and achieve professional and personal goals</a:t>
            </a:r>
          </a:p>
          <a:p>
            <a:pPr algn="just">
              <a:buNone/>
            </a:pPr>
            <a:r>
              <a:rPr lang="en-US" b="1" i="1" dirty="0" smtClean="0"/>
              <a:t>faster and </a:t>
            </a:r>
            <a:r>
              <a:rPr lang="en-US" b="1" i="1" dirty="0" smtClean="0">
                <a:solidFill>
                  <a:srgbClr val="FF0000"/>
                </a:solidFill>
              </a:rPr>
              <a:t>with more ease </a:t>
            </a:r>
            <a:r>
              <a:rPr lang="en-US" b="1" i="1" dirty="0" smtClean="0"/>
              <a:t>than would be possible</a:t>
            </a:r>
          </a:p>
          <a:p>
            <a:pPr algn="just">
              <a:buNone/>
            </a:pPr>
            <a:r>
              <a:rPr lang="en-US" b="1" i="1" dirty="0" smtClean="0"/>
              <a:t>otherwise.</a:t>
            </a:r>
            <a:r>
              <a:rPr lang="en-US" b="1" dirty="0" smtClean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Some research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0D19D1-0B00-47AC-BDFD-84CF5E9E8828}" type="slidenum">
              <a:rPr lang="it-IT" smtClean="0"/>
              <a:pPr/>
              <a:t>10</a:t>
            </a:fld>
            <a:endParaRPr lang="it-IT" sz="120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914400" y="1905000"/>
            <a:ext cx="7772400" cy="3276600"/>
          </a:xfrm>
        </p:spPr>
        <p:txBody>
          <a:bodyPr/>
          <a:lstStyle/>
          <a:p>
            <a:r>
              <a:rPr lang="en-GB" b="1" i="1" dirty="0" smtClean="0"/>
              <a:t>The authors found that while their training intervention with managers increased manager productivity by 22 %, adding a one-to-one (8-week) coaching intervention after the training pushed productivity to 88 %.</a:t>
            </a:r>
            <a:endParaRPr lang="en-GB" dirty="0" smtClean="0"/>
          </a:p>
          <a:p>
            <a:pPr lvl="2"/>
            <a:r>
              <a:rPr lang="en-GB" sz="1600" dirty="0" err="1" smtClean="0"/>
              <a:t>Olivero</a:t>
            </a:r>
            <a:r>
              <a:rPr lang="en-GB" sz="1600" dirty="0" smtClean="0"/>
              <a:t>, G., Bane, K.D., and </a:t>
            </a:r>
            <a:r>
              <a:rPr lang="en-GB" sz="1600" dirty="0" err="1" smtClean="0"/>
              <a:t>Kopelman</a:t>
            </a:r>
            <a:r>
              <a:rPr lang="en-GB" sz="1600" dirty="0" smtClean="0"/>
              <a:t>, R.E. (Winter, 1997). </a:t>
            </a:r>
            <a:r>
              <a:rPr lang="en-GB" dirty="0" smtClean="0"/>
              <a:t/>
            </a:r>
            <a:br>
              <a:rPr lang="en-GB" dirty="0" smtClean="0"/>
            </a:b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Coach will help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0D19D1-0B00-47AC-BDFD-84CF5E9E8828}" type="slidenum">
              <a:rPr lang="it-IT" smtClean="0"/>
              <a:pPr/>
              <a:t>11</a:t>
            </a:fld>
            <a:endParaRPr lang="it-IT" sz="120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Helping in clarifying the concept learned in the training</a:t>
            </a:r>
          </a:p>
          <a:p>
            <a:r>
              <a:rPr lang="en-US" dirty="0" smtClean="0"/>
              <a:t>Helping understand the real life situation and variables at work place</a:t>
            </a:r>
          </a:p>
          <a:p>
            <a:r>
              <a:rPr lang="en-US" dirty="0" smtClean="0"/>
              <a:t>Helping understand the role of employee in managing those situations</a:t>
            </a:r>
          </a:p>
          <a:p>
            <a:r>
              <a:rPr lang="en-US" dirty="0" smtClean="0"/>
              <a:t>By a guided process of inquiry in a structured manner and help realize his potential to deal with the issues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Some common terms 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0D19D1-0B00-47AC-BDFD-84CF5E9E8828}" type="slidenum">
              <a:rPr lang="it-IT" smtClean="0"/>
              <a:pPr/>
              <a:t>12</a:t>
            </a:fld>
            <a:endParaRPr lang="it-IT" sz="120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r>
              <a:rPr lang="en-US" b="1" dirty="0" smtClean="0"/>
              <a:t>Guiding:</a:t>
            </a:r>
            <a:r>
              <a:rPr lang="en-US" dirty="0" smtClean="0"/>
              <a:t> the process of directing an individual or a group along the path leading from present state to a desired state </a:t>
            </a:r>
          </a:p>
          <a:p>
            <a:r>
              <a:rPr lang="en-US" b="1" dirty="0" smtClean="0"/>
              <a:t>Teaching:</a:t>
            </a:r>
            <a:r>
              <a:rPr lang="en-US" dirty="0" smtClean="0"/>
              <a:t> helping an individual or group develop cognitive skills and capabilities </a:t>
            </a:r>
          </a:p>
          <a:p>
            <a:r>
              <a:rPr lang="en-US" b="1" dirty="0" smtClean="0"/>
              <a:t>Mentoring:</a:t>
            </a:r>
            <a:r>
              <a:rPr lang="en-US" dirty="0" smtClean="0"/>
              <a:t> helping to shape an individual’s beliefs and values in a positive way; often a longer term career relationship from someone who has ‘done it before’ </a:t>
            </a:r>
          </a:p>
          <a:p>
            <a:r>
              <a:rPr lang="en-US" b="1" dirty="0" err="1" smtClean="0"/>
              <a:t>Counselling</a:t>
            </a:r>
            <a:r>
              <a:rPr lang="en-US" b="1" dirty="0" smtClean="0"/>
              <a:t>:</a:t>
            </a:r>
            <a:r>
              <a:rPr lang="en-US" dirty="0" smtClean="0"/>
              <a:t> helping an individual to improve performance by resolving situations from the past. 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0D19D1-0B00-47AC-BDFD-84CF5E9E8828}" type="slidenum">
              <a:rPr lang="it-IT" smtClean="0"/>
              <a:pPr/>
              <a:t>13</a:t>
            </a:fld>
            <a:endParaRPr lang="it-IT" sz="120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sz="quarter" idx="1"/>
          </p:nvPr>
        </p:nvGraphicFramePr>
        <p:xfrm>
          <a:off x="533400" y="685800"/>
          <a:ext cx="8153400" cy="4800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76700"/>
                <a:gridCol w="4076700"/>
              </a:tblGrid>
              <a:tr h="747214"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Mentor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rtl="0" eaLnBrk="1" latinLnBrk="0" hangingPunct="1"/>
                      <a:r>
                        <a:rPr kumimoji="0" lang="en-US" sz="2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Coach</a:t>
                      </a:r>
                    </a:p>
                  </a:txBody>
                  <a:tcPr/>
                </a:tc>
              </a:tr>
              <a:tr h="4053386">
                <a:tc>
                  <a:txBody>
                    <a:bodyPr/>
                    <a:lstStyle/>
                    <a:p>
                      <a:r>
                        <a:rPr lang="en-US" sz="2400" dirty="0"/>
                        <a:t>Mentor is usually more experienced and qualified than the ‘mentee’. Often a senior person in the </a:t>
                      </a:r>
                      <a:r>
                        <a:rPr lang="en-US" sz="2400" dirty="0" smtClean="0"/>
                        <a:t>organization </a:t>
                      </a:r>
                      <a:r>
                        <a:rPr lang="en-US" sz="2400" dirty="0"/>
                        <a:t>who can pass on knowledge, experience and open doors to otherwise out-of-reach opportunities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Coaching is generally </a:t>
                      </a:r>
                      <a:r>
                        <a:rPr lang="en-US" sz="2400" dirty="0" smtClean="0"/>
                        <a:t>NOT </a:t>
                      </a:r>
                      <a:r>
                        <a:rPr lang="en-US" sz="2400" dirty="0"/>
                        <a:t>performed on the basis that the coach needs to have direct experience of their client’s formal occupational role, unless the coaching is specific and </a:t>
                      </a:r>
                      <a:r>
                        <a:rPr lang="en-US" sz="2400" dirty="0" smtClean="0"/>
                        <a:t>skills-focused. He helps more on self awareness.</a:t>
                      </a:r>
                      <a:endParaRPr lang="en-US" sz="2400" dirty="0"/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Creating Coaching Culture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0D19D1-0B00-47AC-BDFD-84CF5E9E8828}" type="slidenum">
              <a:rPr lang="it-IT" smtClean="0"/>
              <a:pPr/>
              <a:t>14</a:t>
            </a:fld>
            <a:endParaRPr lang="it-IT" sz="120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b="1" dirty="0" smtClean="0"/>
              <a:t>Train Leaders as Coaches </a:t>
            </a:r>
            <a:r>
              <a:rPr lang="en-US" dirty="0" smtClean="0"/>
              <a:t>in the organization</a:t>
            </a:r>
          </a:p>
          <a:p>
            <a:pPr lvl="1"/>
            <a:r>
              <a:rPr lang="en-US" dirty="0" smtClean="0"/>
              <a:t>Boss to Employee -&gt; Coach to Team member</a:t>
            </a:r>
          </a:p>
          <a:p>
            <a:r>
              <a:rPr lang="en-US" b="1" dirty="0" smtClean="0"/>
              <a:t>Feedback encouraged</a:t>
            </a:r>
          </a:p>
          <a:p>
            <a:pPr lvl="1"/>
            <a:r>
              <a:rPr lang="en-US" dirty="0" smtClean="0"/>
              <a:t>proactively seek, strive to understand, and non-defensively respond to the feedback</a:t>
            </a:r>
          </a:p>
          <a:p>
            <a:r>
              <a:rPr lang="en-US" b="1" dirty="0" smtClean="0"/>
              <a:t>Safe environment </a:t>
            </a:r>
          </a:p>
          <a:p>
            <a:pPr lvl="1"/>
            <a:r>
              <a:rPr lang="en-US" dirty="0" smtClean="0"/>
              <a:t>Process of feedback not linked with Performance appraisal but Development focus</a:t>
            </a:r>
          </a:p>
          <a:p>
            <a:r>
              <a:rPr lang="en-US" b="1" dirty="0" smtClean="0"/>
              <a:t>Coaching Flows in all directions </a:t>
            </a:r>
            <a:r>
              <a:rPr lang="en-US" dirty="0" smtClean="0"/>
              <a:t>-- Up, Down, and Laterally </a:t>
            </a:r>
          </a:p>
          <a:p>
            <a:pPr lvl="1"/>
            <a:r>
              <a:rPr lang="en-US" dirty="0" smtClean="0"/>
              <a:t>Respect for coach on Coaching skills than Seniority</a:t>
            </a:r>
          </a:p>
          <a:p>
            <a:r>
              <a:rPr lang="en-US" b="1" dirty="0" smtClean="0"/>
              <a:t>Training design </a:t>
            </a:r>
            <a:r>
              <a:rPr lang="en-US" dirty="0" smtClean="0"/>
              <a:t>to include Coaching as integral part of design for specific programs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Training Effectiveness</a:t>
            </a:r>
            <a:r>
              <a:rPr lang="en-US" dirty="0" smtClean="0"/>
              <a:t>	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0D19D1-0B00-47AC-BDFD-84CF5E9E8828}" type="slidenum">
              <a:rPr lang="it-IT" smtClean="0"/>
              <a:pPr/>
              <a:t>1</a:t>
            </a:fld>
            <a:endParaRPr lang="it-IT" sz="120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sz="3600" dirty="0" smtClean="0"/>
              <a:t>We often put </a:t>
            </a:r>
          </a:p>
          <a:p>
            <a:pPr lvl="1"/>
            <a:r>
              <a:rPr lang="en-US" sz="3600" dirty="0" smtClean="0"/>
              <a:t>Good Focus on Training Design</a:t>
            </a:r>
          </a:p>
          <a:p>
            <a:pPr lvl="1"/>
            <a:r>
              <a:rPr lang="en-US" sz="3600" dirty="0" smtClean="0"/>
              <a:t>Great Emphasis on Training Delivery</a:t>
            </a:r>
          </a:p>
          <a:p>
            <a:pPr lvl="1"/>
            <a:r>
              <a:rPr lang="en-US" sz="3600" dirty="0" smtClean="0"/>
              <a:t> Process on evaluation of effectiveness of trainer/training</a:t>
            </a:r>
          </a:p>
          <a:p>
            <a:endParaRPr lang="en-US" sz="3600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But Still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0D19D1-0B00-47AC-BDFD-84CF5E9E8828}" type="slidenum">
              <a:rPr lang="it-IT" smtClean="0"/>
              <a:pPr/>
              <a:t>2</a:t>
            </a:fld>
            <a:endParaRPr lang="it-IT" sz="1200"/>
          </a:p>
        </p:txBody>
      </p:sp>
      <p:pic>
        <p:nvPicPr>
          <p:cNvPr id="18436" name="Picture 4" descr="http://t2.gstatic.com/images?q=tbn:ANd9GcRUTCF8LhRBIFokAdq4OPyCANo8Zv2OzKEs1pGLo4vP9mVtgub1wkBq5A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362200" y="1752600"/>
            <a:ext cx="4584149" cy="3140327"/>
          </a:xfrm>
          <a:prstGeom prst="rect">
            <a:avLst/>
          </a:prstGeom>
          <a:noFill/>
        </p:spPr>
      </p:pic>
      <p:sp>
        <p:nvSpPr>
          <p:cNvPr id="7" name="Title 1"/>
          <p:cNvSpPr txBox="1">
            <a:spLocks/>
          </p:cNvSpPr>
          <p:nvPr/>
        </p:nvSpPr>
        <p:spPr>
          <a:xfrm>
            <a:off x="1371600" y="4953000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00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w</a:t>
            </a:r>
            <a:r>
              <a:rPr kumimoji="0" lang="en-US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e  miss target</a:t>
            </a: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Just to refresh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0D19D1-0B00-47AC-BDFD-84CF5E9E8828}" type="slidenum">
              <a:rPr lang="it-IT" smtClean="0"/>
              <a:pPr/>
              <a:t>3</a:t>
            </a:fld>
            <a:endParaRPr lang="it-IT" sz="1200"/>
          </a:p>
        </p:txBody>
      </p:sp>
      <p:pic>
        <p:nvPicPr>
          <p:cNvPr id="2050" name="Picture 2" descr="http://t1.gstatic.com/images?q=tbn:ANd9GcTfd77uFmzUBHyemf8cctJ44jbvUer88VWUbMYD-O9cO_IihEfhJC_BlQ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47280" y="2514600"/>
            <a:ext cx="4033019" cy="2667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Training Effectiveness</a:t>
            </a:r>
            <a:br>
              <a:rPr lang="en-US" b="1" dirty="0" smtClean="0">
                <a:solidFill>
                  <a:srgbClr val="FF0000"/>
                </a:solidFill>
              </a:rPr>
            </a:b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sz="3100" b="1" dirty="0" smtClean="0">
                <a:solidFill>
                  <a:srgbClr val="FF0000"/>
                </a:solidFill>
              </a:rPr>
              <a:t>Kirkpatrick Model 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0D19D1-0B00-47AC-BDFD-84CF5E9E8828}" type="slidenum">
              <a:rPr lang="it-IT" smtClean="0"/>
              <a:pPr/>
              <a:t>4</a:t>
            </a:fld>
            <a:endParaRPr lang="it-IT" sz="120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r>
              <a:rPr lang="en-US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Level 1: Reaction</a:t>
            </a:r>
            <a:endParaRPr lang="en-US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lvl="1"/>
            <a:r>
              <a:rPr lang="en-US" sz="22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To what degree participants react favorably to the training</a:t>
            </a:r>
          </a:p>
          <a:p>
            <a:r>
              <a:rPr lang="en-US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Level 2: Learning</a:t>
            </a:r>
            <a:endParaRPr lang="en-US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lvl="1"/>
            <a:r>
              <a:rPr lang="en-US" sz="22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To what degree participants acquire the intended knowledge, skills, attitudes, confidence, and commitment based on their participation in a training event</a:t>
            </a:r>
          </a:p>
          <a:p>
            <a:r>
              <a:rPr lang="en-US" b="1" dirty="0" smtClean="0">
                <a:solidFill>
                  <a:srgbClr val="3456AB"/>
                </a:solidFill>
              </a:rPr>
              <a:t>Level 3: Behavior</a:t>
            </a:r>
            <a:endParaRPr lang="en-US" dirty="0" smtClean="0">
              <a:solidFill>
                <a:srgbClr val="3456AB"/>
              </a:solidFill>
            </a:endParaRPr>
          </a:p>
          <a:p>
            <a:pPr lvl="1"/>
            <a:r>
              <a:rPr lang="en-US" sz="2200" dirty="0" smtClean="0">
                <a:solidFill>
                  <a:srgbClr val="3456AB"/>
                </a:solidFill>
              </a:rPr>
              <a:t>To what degree participants apply what they learned during training when they are back on the job</a:t>
            </a:r>
          </a:p>
          <a:p>
            <a:r>
              <a:rPr lang="en-US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Level 4: Results</a:t>
            </a:r>
            <a:endParaRPr lang="en-US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lvl="1"/>
            <a:r>
              <a:rPr lang="en-US" sz="22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To what degree targeted outcomes occur as a result of the training event and subsequent reinforcement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Senior Level Training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0D19D1-0B00-47AC-BDFD-84CF5E9E8828}" type="slidenum">
              <a:rPr lang="it-IT" smtClean="0"/>
              <a:pPr/>
              <a:t>5</a:t>
            </a:fld>
            <a:endParaRPr lang="it-IT" sz="120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sz="3200" dirty="0" smtClean="0"/>
              <a:t>Great trainings available from all big training Institutes</a:t>
            </a:r>
          </a:p>
          <a:p>
            <a:pPr lvl="1"/>
            <a:r>
              <a:rPr lang="en-US" sz="3000" dirty="0" smtClean="0"/>
              <a:t>May learn concepts in Formal Group Training</a:t>
            </a:r>
          </a:p>
          <a:p>
            <a:pPr lvl="1"/>
            <a:r>
              <a:rPr lang="en-US" sz="3000" dirty="0" smtClean="0"/>
              <a:t>Workplace Issues are unique</a:t>
            </a:r>
          </a:p>
          <a:p>
            <a:pPr lvl="1"/>
            <a:r>
              <a:rPr lang="en-US" sz="3000" dirty="0" smtClean="0"/>
              <a:t>Need to develop unique solutions</a:t>
            </a:r>
          </a:p>
          <a:p>
            <a:pPr lvl="1"/>
            <a:r>
              <a:rPr lang="en-US" sz="3000" dirty="0" smtClean="0"/>
              <a:t>Need to validate the solutions</a:t>
            </a:r>
          </a:p>
          <a:p>
            <a:pPr lvl="1"/>
            <a:r>
              <a:rPr lang="en-US" sz="3000" dirty="0" smtClean="0"/>
              <a:t>Need to have continuous feedback 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Issues at Senior Level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0D19D1-0B00-47AC-BDFD-84CF5E9E8828}" type="slidenum">
              <a:rPr lang="it-IT" smtClean="0"/>
              <a:pPr/>
              <a:t>6</a:t>
            </a:fld>
            <a:endParaRPr lang="it-IT" sz="120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914400" y="1676400"/>
            <a:ext cx="7772400" cy="4572000"/>
          </a:xfrm>
        </p:spPr>
        <p:txBody>
          <a:bodyPr/>
          <a:lstStyle/>
          <a:p>
            <a:r>
              <a:rPr lang="en-US" sz="3200" dirty="0" smtClean="0"/>
              <a:t>Considered to be expert in his own area</a:t>
            </a:r>
          </a:p>
          <a:p>
            <a:r>
              <a:rPr lang="en-US" sz="3200" dirty="0" smtClean="0"/>
              <a:t>Less opportunities to share implementation issues</a:t>
            </a:r>
          </a:p>
          <a:p>
            <a:r>
              <a:rPr lang="en-US" sz="3200" dirty="0" smtClean="0"/>
              <a:t>Peer level competition</a:t>
            </a:r>
          </a:p>
          <a:p>
            <a:endParaRPr lang="en-US" sz="3200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How do we provide support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0D19D1-0B00-47AC-BDFD-84CF5E9E8828}" type="slidenum">
              <a:rPr lang="it-IT" smtClean="0"/>
              <a:pPr/>
              <a:t>7</a:t>
            </a:fld>
            <a:endParaRPr lang="it-IT" sz="120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3048000"/>
          </a:xfrm>
        </p:spPr>
        <p:txBody>
          <a:bodyPr/>
          <a:lstStyle/>
          <a:p>
            <a:endParaRPr lang="en-US" dirty="0" smtClean="0"/>
          </a:p>
          <a:p>
            <a:endParaRPr lang="en-US" dirty="0" smtClean="0"/>
          </a:p>
          <a:p>
            <a:pPr lvl="1"/>
            <a:r>
              <a:rPr lang="en-US" sz="4000" dirty="0" smtClean="0"/>
              <a:t> Learning to Action Planning</a:t>
            </a:r>
          </a:p>
          <a:p>
            <a:pPr lvl="1">
              <a:buNone/>
            </a:pPr>
            <a:endParaRPr lang="en-US" sz="4000" dirty="0" smtClean="0"/>
          </a:p>
          <a:p>
            <a:pPr lvl="1"/>
            <a:r>
              <a:rPr lang="en-US" sz="4000" dirty="0" smtClean="0"/>
              <a:t> Action Plan to Implementation</a:t>
            </a:r>
            <a:endParaRPr lang="en-US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0D19D1-0B00-47AC-BDFD-84CF5E9E8828}" type="slidenum">
              <a:rPr lang="it-IT" smtClean="0"/>
              <a:pPr/>
              <a:t>8</a:t>
            </a:fld>
            <a:endParaRPr lang="it-IT" sz="120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762000" y="2362200"/>
            <a:ext cx="7772400" cy="12954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COACHING</a:t>
            </a:r>
            <a:endParaRPr kumimoji="0" lang="en-US" sz="66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1504</TotalTime>
  <Words>615</Words>
  <Application>Microsoft Office PowerPoint</Application>
  <PresentationFormat>On-screen Show (4:3)</PresentationFormat>
  <Paragraphs>91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Equity</vt:lpstr>
      <vt:lpstr>Coaching for Training Effectiveness</vt:lpstr>
      <vt:lpstr>Training Effectiveness </vt:lpstr>
      <vt:lpstr>But Still</vt:lpstr>
      <vt:lpstr>Just to refresh</vt:lpstr>
      <vt:lpstr>Training Effectiveness  Kirkpatrick Model </vt:lpstr>
      <vt:lpstr>Senior Level Training</vt:lpstr>
      <vt:lpstr>Issues at Senior Level</vt:lpstr>
      <vt:lpstr>How do we provide support</vt:lpstr>
      <vt:lpstr>Slide 8</vt:lpstr>
      <vt:lpstr>Coaching</vt:lpstr>
      <vt:lpstr>Some research</vt:lpstr>
      <vt:lpstr>How Coach will help</vt:lpstr>
      <vt:lpstr>Some common terms </vt:lpstr>
      <vt:lpstr>Slide 13</vt:lpstr>
      <vt:lpstr>Creating Coaching Culture</vt:lpstr>
    </vt:vector>
  </TitlesOfParts>
  <Company>STMicroelectronics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Coaching for training Effectiveness</dc:title>
  <dc:creator>ajay sharma</dc:creator>
  <cp:lastModifiedBy>esys</cp:lastModifiedBy>
  <cp:revision>15</cp:revision>
  <dcterms:created xsi:type="dcterms:W3CDTF">2011-08-05T04:17:30Z</dcterms:created>
  <dcterms:modified xsi:type="dcterms:W3CDTF">2011-08-08T17:54:46Z</dcterms:modified>
</cp:coreProperties>
</file>